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Fira Sans Medium"/>
      <p:regular r:id="rId26"/>
      <p:bold r:id="rId27"/>
      <p:italic r:id="rId28"/>
      <p:boldItalic r:id="rId29"/>
    </p:embeddedFont>
    <p:embeddedFont>
      <p:font typeface="Fira Sans ExtraBold"/>
      <p:bold r:id="rId30"/>
      <p:boldItalic r:id="rId31"/>
    </p:embeddedFont>
    <p:embeddedFont>
      <p:font typeface="Fira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Medium-regular.fntdata"/><Relationship Id="rId25" Type="http://schemas.openxmlformats.org/officeDocument/2006/relationships/slide" Target="slides/slide20.xml"/><Relationship Id="rId28" Type="http://schemas.openxmlformats.org/officeDocument/2006/relationships/font" Target="fonts/FiraSansMedium-italic.fntdata"/><Relationship Id="rId27" Type="http://schemas.openxmlformats.org/officeDocument/2006/relationships/font" Target="fonts/Fira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Bold-boldItalic.fntdata"/><Relationship Id="rId30" Type="http://schemas.openxmlformats.org/officeDocument/2006/relationships/font" Target="fonts/FiraSansExtraBold-bold.fntdata"/><Relationship Id="rId11" Type="http://schemas.openxmlformats.org/officeDocument/2006/relationships/slide" Target="slides/slide6.xml"/><Relationship Id="rId33" Type="http://schemas.openxmlformats.org/officeDocument/2006/relationships/font" Target="fonts/FiraSans-bold.fntdata"/><Relationship Id="rId10" Type="http://schemas.openxmlformats.org/officeDocument/2006/relationships/slide" Target="slides/slide5.xml"/><Relationship Id="rId32" Type="http://schemas.openxmlformats.org/officeDocument/2006/relationships/font" Target="fonts/FiraSans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12ffa107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12ffa107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13cba24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13cba24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13cba24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13cba24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3a1243b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f3a1243b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12ffa10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12ffa10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12ffa10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12ffa10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12ffa10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12ffa10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13cba24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13cba24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3cba24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3cba24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3a1243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f3a1243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13cba2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13cba2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13cba245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13cba245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827e4e85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827e4e85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f3a1243b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f3a1243b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f3a1243b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f3a1243b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f3a1243b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f3a1243b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f3a1243b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f3a1243b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13cba24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13cba24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12ffa107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12ffa107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filipecattoni@gmail.com" TargetMode="External"/><Relationship Id="rId4" Type="http://schemas.openxmlformats.org/officeDocument/2006/relationships/hyperlink" Target="mailto:kalyl.henings@projetoresgate.org.br" TargetMode="External"/><Relationship Id="rId5" Type="http://schemas.openxmlformats.org/officeDocument/2006/relationships/hyperlink" Target="mailto:luciano.abreu@projetoresgate.org.br" TargetMode="External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38" name="Google Shape;138;p9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39" name="Google Shape;139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0" name="Google Shape;140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" name="Google Shape;148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8" name="Google Shape;158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7" name="Google Shape;16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5" name="Google Shape;175;p9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76" name="Google Shape;176;p9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7" name="Google Shape;177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9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6" name="Google Shape;186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" name="Google Shape;194;p9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5" name="Google Shape;195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" name="Google Shape;203;p9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4" name="Google Shape;204;p9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9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9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2" name="Google Shape;212;p9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03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Noções básicas de algoritmos e fluxogramas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01 de Abril 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Operações relacionais</a:t>
            </a:r>
            <a:endParaRPr/>
          </a:p>
        </p:txBody>
      </p:sp>
      <p:sp>
        <p:nvSpPr>
          <p:cNvPr id="285" name="Google Shape;285;p1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Noções básicas</a:t>
            </a:r>
            <a:endParaRPr/>
          </a:p>
        </p:txBody>
      </p:sp>
      <p:sp>
        <p:nvSpPr>
          <p:cNvPr id="286" name="Google Shape;286;p1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10000"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Como os operadores aritméticos, os operadores relacionais fazem a interação entre valores, dessa vez comparando </a:t>
            </a:r>
            <a:endParaRPr sz="1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Ao lado temos uma tabela de operadores </a:t>
            </a:r>
            <a:r>
              <a:rPr lang="pt-BR" sz="1400"/>
              <a:t>relacionais</a:t>
            </a:r>
            <a:r>
              <a:rPr lang="pt-BR" sz="1400"/>
              <a:t>, eles por sua vez não alteram os valores mas retornam como resposta verdadeiro ou falso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Exemplo: </a:t>
            </a:r>
            <a:endParaRPr/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int idade: 14</a:t>
            </a:r>
            <a:endParaRPr/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idade = 13 ( Falso ) </a:t>
            </a:r>
            <a:endParaRPr/>
          </a:p>
          <a:p>
            <a:pPr indent="457200" lvl="0" marL="45720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idade &gt; 13 ( Verdadeiro ) </a:t>
            </a:r>
            <a:endParaRPr/>
          </a:p>
        </p:txBody>
      </p:sp>
      <p:pic>
        <p:nvPicPr>
          <p:cNvPr id="287" name="Google Shape;2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900" y="1730741"/>
            <a:ext cx="3672175" cy="245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Operações lógicas</a:t>
            </a:r>
            <a:endParaRPr/>
          </a:p>
        </p:txBody>
      </p:sp>
      <p:sp>
        <p:nvSpPr>
          <p:cNvPr id="293" name="Google Shape;293;p19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Os operadores lógicos servem para combinar expressões lógicas, e geralmente são utilizados em estruturas de controle do tipo </a:t>
            </a:r>
            <a:r>
              <a:rPr i="1" lang="pt-BR" sz="1400"/>
              <a:t>se então</a:t>
            </a:r>
            <a:endParaRPr sz="1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Ao lado temos uma tabela de operadores lógicos que são utilizados em expressões lógicas: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Exemplo: </a:t>
            </a:r>
            <a:endParaRPr/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int idade: 14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String nome = “José”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	nome = “José” e idade=”14” (Verdadeiro)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	nome=”Maria” ou idade=”14” (Verdadeiro)</a:t>
            </a:r>
            <a:endParaRPr/>
          </a:p>
        </p:txBody>
      </p:sp>
      <p:sp>
        <p:nvSpPr>
          <p:cNvPr id="294" name="Google Shape;294;p1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Noções básicas</a:t>
            </a: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400" y="2156587"/>
            <a:ext cx="4375601" cy="173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Operações lógicas</a:t>
            </a:r>
            <a:endParaRPr/>
          </a:p>
        </p:txBody>
      </p:sp>
      <p:sp>
        <p:nvSpPr>
          <p:cNvPr id="301" name="Google Shape;301;p20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Ao lado, temos um quadro com todos os resultados possíveis das operações de negação (não), conjunção (e) e disjunção (ou)</a:t>
            </a:r>
            <a:endParaRPr sz="1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 nome deste quadro de valores possíveis para uma expressão lógica é tabela verdade</a:t>
            </a:r>
            <a:endParaRPr sz="1400"/>
          </a:p>
        </p:txBody>
      </p:sp>
      <p:sp>
        <p:nvSpPr>
          <p:cNvPr id="302" name="Google Shape;302;p2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Noções básicas</a:t>
            </a:r>
            <a:endParaRPr/>
          </a:p>
        </p:txBody>
      </p:sp>
      <p:pic>
        <p:nvPicPr>
          <p:cNvPr id="303" name="Google Shape;3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75" y="900000"/>
            <a:ext cx="3553125" cy="42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Definição e tipos</a:t>
            </a:r>
            <a:endParaRPr/>
          </a:p>
        </p:txBody>
      </p:sp>
      <p:sp>
        <p:nvSpPr>
          <p:cNvPr id="309" name="Google Shape;309;p2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controle</a:t>
            </a:r>
            <a:endParaRPr/>
          </a:p>
        </p:txBody>
      </p:sp>
      <p:sp>
        <p:nvSpPr>
          <p:cNvPr id="310" name="Google Shape;310;p2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 programa não é muito útil se ele só segue uma linha em ordem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Estruturas de controle permitem o programa a desviar de caminho em certas ocasiões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Existem dois tipos principais: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Estruturas condicionais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Estruturas de repetição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600" y="999450"/>
            <a:ext cx="3166732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Estruturas condicionais</a:t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controle</a:t>
            </a:r>
            <a:endParaRPr/>
          </a:p>
        </p:txBody>
      </p:sp>
      <p:sp>
        <p:nvSpPr>
          <p:cNvPr id="318" name="Google Shape;318;p2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Como o nome diz, elas mudam o fluxo do programa baseado em um tipo de </a:t>
            </a:r>
            <a:r>
              <a:rPr i="1" lang="pt-BR"/>
              <a:t>condição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Podem ser do tipo “se”, ou “se-senão”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if (custo_pão &lt; R$5) então…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comprar dois sacos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senão…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comprar um saco</a:t>
            </a:r>
            <a:endParaRPr sz="1200"/>
          </a:p>
        </p:txBody>
      </p:sp>
      <p:pic>
        <p:nvPicPr>
          <p:cNvPr id="319" name="Google Shape;3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00" y="900000"/>
            <a:ext cx="424440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Estruturas de repetição</a:t>
            </a:r>
            <a:endParaRPr/>
          </a:p>
        </p:txBody>
      </p:sp>
      <p:sp>
        <p:nvSpPr>
          <p:cNvPr id="325" name="Google Shape;325;p2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controle</a:t>
            </a:r>
            <a:endParaRPr/>
          </a:p>
        </p:txBody>
      </p:sp>
      <p:sp>
        <p:nvSpPr>
          <p:cNvPr id="326" name="Google Shape;326;p2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Ninguém gosta de escrever a mesma coisa um monte de vezes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Estruturas de repetição permitem repetir um trecho do algoritmo múltiplas vezes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Não significa que o programa vai fazer a mesma coisa cada vez! </a:t>
            </a:r>
            <a:r>
              <a:rPr lang="pt-BR" sz="1400"/>
              <a:t>Variáveis</a:t>
            </a:r>
            <a:r>
              <a:rPr lang="pt-BR" sz="1400"/>
              <a:t> podem mudar, condições podem acontecer, etc.</a:t>
            </a:r>
            <a:endParaRPr sz="1400"/>
          </a:p>
        </p:txBody>
      </p:sp>
      <p:pic>
        <p:nvPicPr>
          <p:cNvPr id="327" name="Google Shape;3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75" y="1478754"/>
            <a:ext cx="2962975" cy="29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Estruturas de repetição</a:t>
            </a:r>
            <a:endParaRPr/>
          </a:p>
        </p:txBody>
      </p:sp>
      <p:sp>
        <p:nvSpPr>
          <p:cNvPr id="333" name="Google Shape;333;p2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controle</a:t>
            </a:r>
            <a:endParaRPr/>
          </a:p>
        </p:txBody>
      </p:sp>
      <p:sp>
        <p:nvSpPr>
          <p:cNvPr id="334" name="Google Shape;334;p2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Estruturas de repetição podem ser baseadas em iterações ou condições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Iterações repetem o trecho um certo número de vezes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Código para somar os números de 1 a 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Condições repetem o trecho até que alguma coisa </a:t>
            </a:r>
            <a:r>
              <a:rPr lang="pt-BR" sz="1400"/>
              <a:t>aconteça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Código que repete até o usuário digitar a senha correta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175" y="976200"/>
            <a:ext cx="2927664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Fluxogramas</a:t>
            </a:r>
            <a:endParaRPr/>
          </a:p>
        </p:txBody>
      </p:sp>
      <p:sp>
        <p:nvSpPr>
          <p:cNvPr id="341" name="Google Shape;341;p2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gráfica de um algoritmo</a:t>
            </a:r>
            <a:endParaRPr/>
          </a:p>
        </p:txBody>
      </p:sp>
      <p:sp>
        <p:nvSpPr>
          <p:cNvPr id="342" name="Google Shape;342;p2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Há uma maneira muito legal de representar e fazer algoritmos chamada fluxograma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Ao invés de escrever linhas e linhas do que deve ser feito, você faz uma representação gráfica do algoritmo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Fazer algoritmos dessa forma facilita bastante a leitura e entendimento do algoritmo</a:t>
            </a:r>
            <a:endParaRPr/>
          </a:p>
        </p:txBody>
      </p:sp>
      <p:pic>
        <p:nvPicPr>
          <p:cNvPr id="343" name="Google Shape;3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00" y="900000"/>
            <a:ext cx="3485407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Fluxogramas</a:t>
            </a:r>
            <a:endParaRPr/>
          </a:p>
        </p:txBody>
      </p:sp>
      <p:sp>
        <p:nvSpPr>
          <p:cNvPr id="349" name="Google Shape;349;p2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350" name="Google Shape;350;p2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Transforme a sua receita em um fluxograma, representando todos os passos necessários e aplicando as correções necessárias.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Além disso, também temos uma lista de exercício agora! Nela vocês terão mais receitas para praticar a criação de fluxogramas.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Façam os exercícios para praticarem, que na próxima semana iremos iniciar com o MIT App Inventor e com a linguagem de programação scratch.</a:t>
            </a:r>
            <a:endParaRPr sz="1400"/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450" y="964500"/>
            <a:ext cx="2804650" cy="41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idx="1" type="subTitle"/>
          </p:nvPr>
        </p:nvSpPr>
        <p:spPr>
          <a:xfrm>
            <a:off x="360000" y="4311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Email para contato com os professores</a:t>
            </a:r>
            <a:endParaRPr/>
          </a:p>
        </p:txBody>
      </p:sp>
      <p:sp>
        <p:nvSpPr>
          <p:cNvPr id="357" name="Google Shape;357;p27"/>
          <p:cNvSpPr txBox="1"/>
          <p:nvPr>
            <p:ph type="title"/>
          </p:nvPr>
        </p:nvSpPr>
        <p:spPr>
          <a:xfrm>
            <a:off x="360000" y="1431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dúvida?</a:t>
            </a:r>
            <a:endParaRPr/>
          </a:p>
        </p:txBody>
      </p:sp>
      <p:sp>
        <p:nvSpPr>
          <p:cNvPr id="358" name="Google Shape;358;p27"/>
          <p:cNvSpPr txBox="1"/>
          <p:nvPr>
            <p:ph idx="2" type="body"/>
          </p:nvPr>
        </p:nvSpPr>
        <p:spPr>
          <a:xfrm>
            <a:off x="0" y="8991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Filipe Cattoni Elias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filipecattoni@gmail.com</a:t>
            </a:r>
            <a:r>
              <a:rPr lang="pt-BR" sz="1400"/>
              <a:t> 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Kalyl Henings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kalyl.henings@projetoresgate.org.br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Luciano Waynd de Abreu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luciano.abreu@projetoresgate.org.br</a:t>
            </a:r>
            <a:endParaRPr sz="1400"/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uma receita tem haver com programar?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367" name="Google Shape;367;p28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68" name="Google Shape;368;p2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69" name="Google Shape;369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2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78" name="Google Shape;378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2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87" name="Google Shape;387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" name="Google Shape;395;p2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96" name="Google Shape;396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4" name="Google Shape;404;p28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405" name="Google Shape;405;p2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06" name="Google Shape;406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4" name="Google Shape;414;p2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15" name="Google Shape;415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3" name="Google Shape;423;p2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24" name="Google Shape;424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" name="Google Shape;432;p2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3" name="Google Shape;433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41" name="Google Shape;441;p28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8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03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Muito Obrigado!</a:t>
            </a:r>
            <a:endParaRPr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8" name="Google Shape;448;p28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01 de Abril  de 2022</a:t>
            </a:r>
            <a:endParaRPr b="1" sz="12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Semelhanças entre receitas e programas de computador</a:t>
            </a:r>
            <a:endParaRPr/>
          </a:p>
        </p:txBody>
      </p:sp>
      <p:sp>
        <p:nvSpPr>
          <p:cNvPr id="230" name="Google Shape;230;p1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receita que vocês fizeram é um algoritmo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Algoritmo é um dos conceitos fundamentais de ciências da computação</a:t>
            </a:r>
            <a:endParaRPr sz="1400"/>
          </a:p>
        </p:txBody>
      </p:sp>
      <p:pic>
        <p:nvPicPr>
          <p:cNvPr id="231" name="Google Shape;2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75" y="1140737"/>
            <a:ext cx="2758750" cy="37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/>
              <a:t>O que é um algoritmo?</a:t>
            </a:r>
            <a:endParaRPr/>
          </a:p>
        </p:txBody>
      </p:sp>
      <p:sp>
        <p:nvSpPr>
          <p:cNvPr id="237" name="Google Shape;237;p1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“Um algoritmo é uma sequência finita de ações executáveis que visam obter uma solução para um determinado problema”</a:t>
            </a:r>
            <a:endParaRPr sz="1400"/>
          </a:p>
        </p:txBody>
      </p:sp>
      <p:pic>
        <p:nvPicPr>
          <p:cNvPr id="238" name="Google Shape;2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650" y="1951791"/>
            <a:ext cx="4109850" cy="21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Definição formal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/>
              <a:t>O que é um algoritmo?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3">
            <a:alphaModFix/>
          </a:blip>
          <a:srcRect b="0" l="22874" r="16913" t="655"/>
          <a:stretch/>
        </p:blipFill>
        <p:spPr>
          <a:xfrm>
            <a:off x="4695825" y="886100"/>
            <a:ext cx="4448175" cy="4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Definição informal</a:t>
            </a:r>
            <a:endParaRPr/>
          </a:p>
        </p:txBody>
      </p:sp>
      <p:sp>
        <p:nvSpPr>
          <p:cNvPr id="247" name="Google Shape;247;p1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	Simplificando um pouco, um algoritmo é uma sequência de passos para resolver um problema ou terminar uma tarefa. Podemos dizer que uma receita de bolo de chocolate com calda de cenoura é um algoritmo, pois temos passos a serem seguidos (instruções da receita) para um problema a ser resolvido (fazer um bolo).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	É claro que esse conceito não se limita a receitas. Ele pode ser aplicado a outras atividades, como trocar o pneu de um carro, trocar uma lâmpada, etc.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Indo um pouco mais a fundo</a:t>
            </a:r>
            <a:endParaRPr/>
          </a:p>
        </p:txBody>
      </p:sp>
      <p:sp>
        <p:nvSpPr>
          <p:cNvPr id="253" name="Google Shape;253;p1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Alguns componentes dos algoritmos</a:t>
            </a:r>
            <a:endParaRPr/>
          </a:p>
        </p:txBody>
      </p:sp>
      <p:sp>
        <p:nvSpPr>
          <p:cNvPr id="254" name="Google Shape;254;p1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Entender o conceito de algoritmos é muito importante para qualquer programador, então vamos dar uma olhada mais a fundo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Vamos ver alguns componentes dos algoritmos agora: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Noções básicas (variáveis, tipos, operações)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Estruturas de controle (condição</a:t>
            </a:r>
            <a:r>
              <a:rPr lang="pt-BR"/>
              <a:t>, repetição</a:t>
            </a:r>
            <a:r>
              <a:rPr lang="pt-BR" sz="1400"/>
              <a:t>)</a:t>
            </a:r>
            <a:endParaRPr sz="1400"/>
          </a:p>
        </p:txBody>
      </p:sp>
      <p:pic>
        <p:nvPicPr>
          <p:cNvPr id="255" name="Google Shape;2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75" y="999450"/>
            <a:ext cx="4045500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261" name="Google Shape;261;p1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Noções básicas</a:t>
            </a:r>
            <a:endParaRPr/>
          </a:p>
        </p:txBody>
      </p:sp>
      <p:sp>
        <p:nvSpPr>
          <p:cNvPr id="262" name="Google Shape;262;p1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10000"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Uma variável é um objeto que fica na memória e representa algum valor ou expressão para que possamos acessar uma informação no futuro, por exemplo:</a:t>
            </a:r>
            <a:endParaRPr sz="1400"/>
          </a:p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idade = 45</a:t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Caso queiramos mudar o valor de alguma coisa no código podemos mudar somente em um lugar e ao invés de usar seu valor chamamos o nome da </a:t>
            </a:r>
            <a:r>
              <a:rPr lang="pt-BR" sz="1400"/>
              <a:t>variável</a:t>
            </a:r>
            <a:endParaRPr sz="1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Pense nas </a:t>
            </a:r>
            <a:r>
              <a:rPr lang="pt-BR" sz="1400"/>
              <a:t>variáveis</a:t>
            </a:r>
            <a:r>
              <a:rPr lang="pt-BR" sz="1400"/>
              <a:t> como gavetas, são como caixas onde pode armazenar valores e informações semelhantes</a:t>
            </a:r>
            <a:endParaRPr sz="1400"/>
          </a:p>
        </p:txBody>
      </p:sp>
      <p:pic>
        <p:nvPicPr>
          <p:cNvPr id="263" name="Google Shape;2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48" y="1168500"/>
            <a:ext cx="3808775" cy="37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Tipos</a:t>
            </a:r>
            <a:endParaRPr/>
          </a:p>
        </p:txBody>
      </p:sp>
      <p:sp>
        <p:nvSpPr>
          <p:cNvPr id="269" name="Google Shape;269;p1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/>
              <a:t>Noções básicas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fontScale="92500" lnSpcReduction="20000"/>
          </a:bodyPr>
          <a:lstStyle/>
          <a:p>
            <a:pPr indent="-31083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400"/>
              <a:t>Geralmente as variáveis </a:t>
            </a:r>
            <a:r>
              <a:rPr lang="pt-BR" sz="1400"/>
              <a:t>vêm</a:t>
            </a:r>
            <a:r>
              <a:rPr lang="pt-BR" sz="1400"/>
              <a:t> atreladas à um tipo. </a:t>
            </a:r>
            <a:r>
              <a:rPr lang="pt-BR" sz="1400"/>
              <a:t>Os tipos definem algumas propriedades que se pode esperar daquela variável, sem nem mesmo saber o seu valor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0832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400"/>
              <a:t>Por exemplo, podemos esperar que uma variável x do tipo int (</a:t>
            </a:r>
            <a:r>
              <a:rPr lang="pt-BR" sz="1400"/>
              <a:t>número</a:t>
            </a:r>
            <a:r>
              <a:rPr lang="pt-BR" sz="1400"/>
              <a:t> inteiro) poderá ser usada em operações </a:t>
            </a:r>
            <a:r>
              <a:rPr lang="pt-BR" sz="1400"/>
              <a:t>aritméticas</a:t>
            </a:r>
            <a:r>
              <a:rPr lang="pt-BR" sz="1400"/>
              <a:t> com outras variáveis do mesmo tipo, porém não com variáveis do tipo string (palavras)</a:t>
            </a:r>
            <a:endParaRPr sz="1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Exemplo:</a:t>
            </a:r>
            <a:endParaRPr sz="1400"/>
          </a:p>
          <a:p>
            <a:pPr indent="-310832" lvl="1" marL="914400" rtl="0" algn="just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int idade: 45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String nome: “José”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double salario:  2250.75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boolean condicao: Verdadeiro</a:t>
            </a:r>
            <a:endParaRPr/>
          </a:p>
        </p:txBody>
      </p:sp>
      <p:pic>
        <p:nvPicPr>
          <p:cNvPr id="271" name="Google Shape;2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00" y="1906950"/>
            <a:ext cx="4231800" cy="205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Operações aritméticas</a:t>
            </a:r>
            <a:endParaRPr/>
          </a:p>
        </p:txBody>
      </p:sp>
      <p:sp>
        <p:nvSpPr>
          <p:cNvPr id="277" name="Google Shape;277;p1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/>
              <a:t>Noções básicas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Uma operação retrata a interação de dois valores, temos operações aritméticas, que alteram os valores e lógicas que fazem comparações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Alguns operadores aritméticos são: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Soma ( + )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Subtração ( - )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Divisão ( / )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Multiplicação ( * )</a:t>
            </a:r>
            <a:endParaRPr/>
          </a:p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Exemplo: 4 * 3 (12)</a:t>
            </a:r>
            <a:endParaRPr/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025" y="1272875"/>
            <a:ext cx="3374726" cy="33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